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92" r:id="rId5"/>
    <p:sldId id="298" r:id="rId6"/>
    <p:sldId id="305" r:id="rId7"/>
    <p:sldId id="310" r:id="rId8"/>
    <p:sldId id="316" r:id="rId9"/>
    <p:sldId id="315" r:id="rId10"/>
    <p:sldId id="276" r:id="rId11"/>
    <p:sldId id="333" r:id="rId12"/>
    <p:sldId id="334" r:id="rId13"/>
    <p:sldId id="335" r:id="rId14"/>
    <p:sldId id="337" r:id="rId15"/>
    <p:sldId id="336" r:id="rId16"/>
    <p:sldId id="338" r:id="rId17"/>
    <p:sldId id="332" r:id="rId18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64A0"/>
    <a:srgbClr val="B83903"/>
    <a:srgbClr val="CBDDD0"/>
    <a:srgbClr val="EEC9CB"/>
    <a:srgbClr val="FFF2CD"/>
    <a:srgbClr val="FBE5D7"/>
    <a:srgbClr val="DAE3F4"/>
    <a:srgbClr val="C8AFD9"/>
    <a:srgbClr val="AEC1D8"/>
    <a:srgbClr val="CBD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Estilo medio 4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37CE84F3-28C3-443E-9E96-99CF82512B78}" styleName="Estilo oscuro 1 - Énfasis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Estilo oscuro 1 - Énfasis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78" d="100"/>
          <a:sy n="78" d="100"/>
        </p:scale>
        <p:origin x="878" y="67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95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9823BFC3-5988-4FA7-A385-C9B1BEA3357B}" type="datetime1">
              <a:rPr lang="es-ES" smtClean="0"/>
              <a:t>20/08/2024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BB8DC1D1-B6C2-C644-8BF1-C34DBFFE1C7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encabezado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endParaRPr lang="es-ES"/>
          </a:p>
        </p:txBody>
      </p:sp>
      <p:sp>
        <p:nvSpPr>
          <p:cNvPr id="9" name="Marcador de imagen de diapositiva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/>
          </a:p>
        </p:txBody>
      </p:sp>
      <p:sp>
        <p:nvSpPr>
          <p:cNvPr id="10" name="Marcador de pie de página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endParaRPr lang="es-ES"/>
          </a:p>
        </p:txBody>
      </p:sp>
      <p:sp>
        <p:nvSpPr>
          <p:cNvPr id="11" name="Marcador de fecha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414A532-91FB-4987-B839-FD0C3B831248}" type="datetime1">
              <a:rPr lang="es-ES" smtClean="0"/>
              <a:pPr/>
              <a:t>20/08/2024</a:t>
            </a:fld>
            <a:endParaRPr lang="es-ES" dirty="0"/>
          </a:p>
        </p:txBody>
      </p:sp>
      <p:sp>
        <p:nvSpPr>
          <p:cNvPr id="12" name="Marcador de notas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fld id="{D060679C-80C7-4E7D-9614-ABA41C5B2858}" type="slidenum">
              <a:rPr lang="es-ES" smtClean="0"/>
              <a:pPr rtl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</a:lstStyle>
          <a:p>
            <a:pPr rtl="0"/>
            <a:fld id="{017105BD-6D6F-49DB-9DE4-D4A6452D7E5F}" type="slidenum">
              <a:rPr lang="es-ES" altLang="zh-CN" noProof="0" smtClean="0"/>
              <a:t>1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</a:lstStyle>
          <a:p>
            <a:pPr rtl="0"/>
            <a:fld id="{017105BD-6D6F-49DB-9DE4-D4A6452D7E5F}" type="slidenum">
              <a:rPr lang="es-ES" altLang="zh-CN" noProof="0" smtClean="0"/>
              <a:t>2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565611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</a:lstStyle>
          <a:p>
            <a:pPr rtl="0"/>
            <a:fld id="{017105BD-6D6F-49DB-9DE4-D4A6452D7E5F}" type="slidenum">
              <a:rPr lang="es-ES" altLang="zh-CN" noProof="0" smtClean="0"/>
              <a:t>4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374489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</a:lstStyle>
          <a:p>
            <a:pPr rtl="0"/>
            <a:fld id="{017105BD-6D6F-49DB-9DE4-D4A6452D7E5F}" type="slidenum">
              <a:rPr lang="es-ES" altLang="zh-CN" noProof="0" smtClean="0"/>
              <a:t>7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37746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imagen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24" name="Conector recto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es-ES" sz="1800" b="0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el estilo de título del patrón </a:t>
            </a:r>
          </a:p>
        </p:txBody>
      </p:sp>
      <p:sp>
        <p:nvSpPr>
          <p:cNvPr id="47" name="Marcador de posición del contenido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imagen≈≈</a:t>
            </a:r>
          </a:p>
        </p:txBody>
      </p:sp>
      <p:sp>
        <p:nvSpPr>
          <p:cNvPr id="9" name="Forma libre: Forma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as con icon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a libre: Forma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5" name="Forma libre: Forma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6" name="Forma libre: Forma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7" name="Forma libre: Forma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31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32" name="Marcador de posición del contenido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33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34" name="Marcador de posición del contenido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35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36" name="Marcador de posición del contenido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37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38" name="Marcador de posición del contenido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39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40" name="Marcador de posición del contenido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41" name="Marcador de posición del contenido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42" name="Marcador de posición del contenido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43" name="Marcador de posición del contenido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44" name="Marcador de posición del contenido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45" name="Marcador de posición del contenido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25" name="Marcador de título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s-ES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Marcador de posición del contenido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sz="15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30" name="Marcador de posición del contenido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sz="15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31" name="Marcador de posición del contenido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sz="15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33" name="Marcador de posición del contenido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sz="15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37" name="Marcador de posición del contenido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s-ES" sz="15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27" name="Marcador de posición del contenido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s-ES"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Haga clic para editar el estilo de título del patrón</a:t>
            </a:r>
            <a:endParaRPr lang="es-ES" altLang="en-US" dirty="0"/>
          </a:p>
        </p:txBody>
      </p:sp>
      <p:sp>
        <p:nvSpPr>
          <p:cNvPr id="24" name="Marcador de título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s-ES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25" name="Marcador de posición del contenido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s-ES"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Haga clic para editar el estilo de título del patrón</a:t>
            </a:r>
            <a:endParaRPr lang="es-ES" altLang="en-US" dirty="0"/>
          </a:p>
        </p:txBody>
      </p:sp>
      <p:sp>
        <p:nvSpPr>
          <p:cNvPr id="26" name="Marcador de posición del contenido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s-ES"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Haga clic para editar el estilo de título del patrón</a:t>
            </a:r>
            <a:endParaRPr lang="es-ES" altLang="en-US" dirty="0"/>
          </a:p>
        </p:txBody>
      </p:sp>
      <p:sp>
        <p:nvSpPr>
          <p:cNvPr id="28" name="Marcador de posición del contenido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s-ES"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Haga clic para editar el estilo de título del patrón</a:t>
            </a:r>
            <a:endParaRPr lang="es-ES" altLang="en-US" dirty="0"/>
          </a:p>
        </p:txBody>
      </p:sp>
      <p:sp>
        <p:nvSpPr>
          <p:cNvPr id="29" name="Marcador de posición del contenido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s-ES"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Haga clic para editar el estilo de título del patrón</a:t>
            </a:r>
            <a:endParaRPr lang="es-ES" altLang="en-US" dirty="0"/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orma libre: Forma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orma libre: Forma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orma libre: Forma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orma libre: Forma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orma libre: Forma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orma libre: Forma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orma libre: Forma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orma libre: Forma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orma libre: Forma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orma libre: Forma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orma libre: Forma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orma libre: Forma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orma libre: Forma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orma libre: Forma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orma libre: Forma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orma libre: Forma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orma libre: Forma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orma libre: Forma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orma libre: Forma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86" name="Marcador de posición del contenido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s-E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87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88" name="Marcador de posición del contenido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buNone/>
              <a:defRPr lang="es-E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89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90" name="Marcador de posición del contenido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s-E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91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92" name="Marcador de posición del contenido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s-E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93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94" name="Marcador de posición del contenido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s-E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rtlCol="0" anchor="t">
            <a:noAutofit/>
          </a:bodyPr>
          <a:lstStyle>
            <a:lvl1pPr algn="l">
              <a:defRPr lang="es-ES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7" name="Forma libre: Forma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8" name="Forma libre: Forma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15" name="Forma libre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21" name="Subtítulo 47" descr="Haga clic en el icono para agregar una imagen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el estilo de título del patrón </a:t>
            </a:r>
          </a:p>
        </p:txBody>
      </p:sp>
      <p:sp>
        <p:nvSpPr>
          <p:cNvPr id="23" name="Marcador de posición del contenido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los estilos de texto del patrón </a:t>
            </a:r>
          </a:p>
        </p:txBody>
      </p:sp>
      <p:sp>
        <p:nvSpPr>
          <p:cNvPr id="37" name="Marcador de posición de imagen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rtlCol="0" anchor="b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8" name="Subtítulo 47" descr="Haga clic en el icono para agregar una imagen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el estilo de título del patrón </a:t>
            </a:r>
          </a:p>
        </p:txBody>
      </p:sp>
      <p:sp>
        <p:nvSpPr>
          <p:cNvPr id="20" name="Marcador de posición del contenido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los estilos de texto del patrón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s conteni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rma libre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6" name="Forma libre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2" name="Marcador de contenido 47" descr="Haga clic en el icono para agregar una imagen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23" name="Marcador de contenido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s-ES" sz="14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24" name="Marcador de contenido 47" descr="Haga clic en el icono para agregar una imagen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26" name="Marcador de contenido 47" descr="Haga clic en el icono para agregar una imagen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20" name="Marcador de contenido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s-ES" sz="14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28" name="Marcador de contenido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s-ES" sz="14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27" name="Forma libre: Forma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rtlCol="0" anchor="t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18" name="Marcador de posición de imagen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s-ES"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s-ES"/>
            </a:pPr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9" name="Marcador de posición de imagen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s-ES"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s-ES"/>
            </a:pPr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21" name="Marcador de posición de imagen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s-ES"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s-ES"/>
            </a:pPr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18" name="Marcador de contenido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es-ES" sz="15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19" name="Forma libre: Forma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0" name="Forma libre: Forma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rtlCol="0" anchor="t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orma libre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9" name="Hexágono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0" name="Hexágono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1" name="Hexágono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2" name="Hexágono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44" name="Forma libre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4" name="Hexágono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5" name="Hexágono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43" name="Forma libre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8" name="Hexágono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46" name="Forma libre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984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8" name="Marcador de contenido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es-ES" sz="105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zh-CN" dirty="0"/>
          </a:p>
        </p:txBody>
      </p:sp>
      <p:sp>
        <p:nvSpPr>
          <p:cNvPr id="29" name="Marcador de contenido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es-ES" sz="105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zh-CN" dirty="0"/>
          </a:p>
        </p:txBody>
      </p:sp>
      <p:sp>
        <p:nvSpPr>
          <p:cNvPr id="30" name="Marcador de contenido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es-ES" sz="105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zh-CN" dirty="0"/>
          </a:p>
        </p:txBody>
      </p:sp>
      <p:sp>
        <p:nvSpPr>
          <p:cNvPr id="31" name="Marcador de contenido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es-ES" sz="105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zh-CN" dirty="0"/>
          </a:p>
        </p:txBody>
      </p:sp>
      <p:sp>
        <p:nvSpPr>
          <p:cNvPr id="21" name="Marcador de contenido 47" descr="Haga clic en el icono para agregar una imagen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0">
                <a:solidFill>
                  <a:schemeClr val="bg1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22" name="Título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rtlCol="0" anchor="b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40" name="Forma libre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Forma libre: Forma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sz="1800" noProof="0" dirty="0"/>
          </a:p>
        </p:txBody>
      </p:sp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sz="1800" noProof="0" dirty="0"/>
          </a:p>
        </p:txBody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sz="1800" noProof="0" dirty="0"/>
          </a:p>
        </p:txBody>
      </p:sp>
      <p:sp>
        <p:nvSpPr>
          <p:cNvPr id="15" name="Forma libre: Forma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sz="1800" noProof="0" dirty="0"/>
          </a:p>
        </p:txBody>
      </p:sp>
      <p:sp>
        <p:nvSpPr>
          <p:cNvPr id="24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el estilo de título del patrón </a:t>
            </a:r>
          </a:p>
        </p:txBody>
      </p:sp>
      <p:sp>
        <p:nvSpPr>
          <p:cNvPr id="26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es-ES"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editar el estilo de título del patrón </a:t>
            </a:r>
          </a:p>
        </p:txBody>
      </p:sp>
      <p:sp>
        <p:nvSpPr>
          <p:cNvPr id="33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es-ES"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el estilo de título del patrón </a:t>
            </a:r>
          </a:p>
        </p:txBody>
      </p:sp>
      <p:sp>
        <p:nvSpPr>
          <p:cNvPr id="34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es-ES"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el estilo de título del patrón </a:t>
            </a:r>
          </a:p>
        </p:txBody>
      </p:sp>
      <p:sp>
        <p:nvSpPr>
          <p:cNvPr id="35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es-ES"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el estilo de título del patrón </a:t>
            </a:r>
          </a:p>
        </p:txBody>
      </p:sp>
      <p:sp>
        <p:nvSpPr>
          <p:cNvPr id="6" name="Forma libre: Forma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29" name="Forma libre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28" name="Forma libre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30" name="Forma libre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11" name="Forma libre: Forma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14" name="Marcador de posición del contenido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es-ES" sz="15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21" name="Marcador de posición de imagen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s-E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s-ES"/>
            </a:pPr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ítulo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1" name="Texto 47" descr="Haga clic en el icono para agregar una imagen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13000"/>
              </a:lnSpc>
              <a:buNone/>
              <a:defRPr lang="es-ES" sz="1800" b="1" cap="all" baseline="0">
                <a:solidFill>
                  <a:schemeClr val="tx2"/>
                </a:solidFill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 rtlCol="0">
            <a:noAutofit/>
          </a:bodyPr>
          <a:lstStyle>
            <a:lvl1pPr marL="0" indent="0" algn="ctr">
              <a:buNone/>
              <a:defRPr lang="es-ES"/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11" name="Marcador de posición del contenido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editar el estilo del texto patrón</a:t>
            </a:r>
            <a:endParaRPr lang="es-ES" alt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título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10" name="Marcador de posición de tabla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editar el estilo del texto patrón</a:t>
            </a:r>
            <a:endParaRPr lang="es-ES" altLang="en-US"/>
          </a:p>
        </p:txBody>
      </p:sp>
      <p:sp>
        <p:nvSpPr>
          <p:cNvPr id="9" name="Forma libre: Forma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2" name="Forma libre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3" name="Forma libre: Forma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rtlCol="0" anchor="b">
            <a:noAutofit/>
          </a:bodyPr>
          <a:lstStyle>
            <a:lvl1pPr>
              <a:defRPr lang="es-ES" sz="2700">
                <a:latin typeface="+mn-lt"/>
              </a:defRPr>
            </a:lvl1pPr>
          </a:lstStyle>
          <a:p>
            <a:pPr rtl="0"/>
            <a:r>
              <a:rPr lang="es-ES" noProof="0"/>
              <a:t>Haga clic para editar el texto</a:t>
            </a:r>
          </a:p>
        </p:txBody>
      </p:sp>
      <p:sp>
        <p:nvSpPr>
          <p:cNvPr id="11" name="subtítulo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es-ES" sz="1500" b="0">
                <a:solidFill>
                  <a:schemeClr val="accent2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 noProof="0"/>
              <a:t>Haga clic para modificar los estilos de texto del patrón </a:t>
            </a:r>
          </a:p>
        </p:txBody>
      </p:sp>
      <p:sp>
        <p:nvSpPr>
          <p:cNvPr id="4" name="Forma libre: Forma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5" name="Forma libre: Forma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sz="1600" noProof="0" dirty="0"/>
          </a:p>
        </p:txBody>
      </p:sp>
      <p:sp>
        <p:nvSpPr>
          <p:cNvPr id="6" name="Forma libre: Forma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8" name="Forma libre: Forma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miembros del 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ítulo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s-ES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60" name="Marcador de posición del contenido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es-ES" sz="105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zh-CN" dirty="0"/>
          </a:p>
        </p:txBody>
      </p:sp>
      <p:sp>
        <p:nvSpPr>
          <p:cNvPr id="52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53" name="Marcador de posición del contenido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4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61" name="Marcador de posición del contenido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es-ES" sz="105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zh-CN" dirty="0"/>
          </a:p>
        </p:txBody>
      </p:sp>
      <p:sp>
        <p:nvSpPr>
          <p:cNvPr id="21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22" name="Marcador de posición del contenido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4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62" name="Marcador de posición del contenido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es-ES" sz="105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zh-CN" dirty="0"/>
          </a:p>
        </p:txBody>
      </p:sp>
      <p:sp>
        <p:nvSpPr>
          <p:cNvPr id="19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20" name="Marcador de posición del contenido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4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63" name="Marcador de posición del contenido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es-ES" sz="105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zh-CN" dirty="0"/>
          </a:p>
        </p:txBody>
      </p:sp>
      <p:sp>
        <p:nvSpPr>
          <p:cNvPr id="25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26" name="Marcador de posición del contenido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s-ES" sz="1400" b="0">
                <a:solidFill>
                  <a:schemeClr val="bg1"/>
                </a:solidFill>
                <a:latin typeface="+mn-lt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miembros del 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rtlCol="0" anchor="t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8" name="Marcador de posición del contenido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39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40" name="Marcador de posición del contenido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s-ES"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los estilos de texto del patrón </a:t>
            </a:r>
          </a:p>
        </p:txBody>
      </p:sp>
      <p:sp>
        <p:nvSpPr>
          <p:cNvPr id="56" name="Marcador de posición del contenido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41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42" name="Marcador de posición del contenido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48" name="Marcador de posición del contenido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43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44" name="Marcador de posición del contenido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61" name="Marcador de posición del contenido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 dirty="0"/>
          </a:p>
        </p:txBody>
      </p:sp>
      <p:sp>
        <p:nvSpPr>
          <p:cNvPr id="45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46" name="Marcador de posición del contenido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49" name="Marcador de posición del contenido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47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50" name="Marcador de posición del contenido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62" name="Marcador de posición del contenido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51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52" name="Marcador de posición del contenido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55" name="Marcador de posición del contenido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53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58" name="Marcador de posición del contenido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63" name="Marcador de posición del contenido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es-ES"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altLang="en-US"/>
          </a:p>
        </p:txBody>
      </p:sp>
      <p:sp>
        <p:nvSpPr>
          <p:cNvPr id="59" name="Marcador de posición del contenido 47" descr="Haga clic en el icono para agregar una imagen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lvl="0" rtl="0"/>
            <a:r>
              <a:rPr lang="es-ES"/>
              <a:t>Haga clic para modificar el estilo de título del patrón </a:t>
            </a:r>
          </a:p>
        </p:txBody>
      </p:sp>
      <p:sp>
        <p:nvSpPr>
          <p:cNvPr id="60" name="Marcador de posición del contenido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es-ES" sz="1000"/>
            </a:lvl2pPr>
            <a:lvl3pPr>
              <a:defRPr lang="es-ES" sz="900"/>
            </a:lvl3pPr>
            <a:lvl4pPr>
              <a:defRPr lang="es-ES" sz="800"/>
            </a:lvl4pPr>
            <a:lvl5pPr>
              <a:defRPr lang="es-ES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/>
              <a:t>Haga clic para modificar los estilos de texto del patrón 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 rtlCol="0">
            <a:noAutofit/>
          </a:bodyPr>
          <a:lstStyle>
            <a:lvl1pPr>
              <a:defRPr lang="es-ES" b="0"/>
            </a:lvl1pPr>
          </a:lstStyle>
          <a:p>
            <a:pPr rtl="0"/>
            <a:fld id="{47FEACEE-25B4-4A2D-B147-27296E36371D}" type="slidenum">
              <a:rPr lang="es-ES" altLang="zh-CN" smtClean="0"/>
              <a:pPr rtl="0"/>
              <a:t>‹Nº›</a:t>
            </a:fld>
            <a:endParaRPr lang="es-E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l contenido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s-ES" sz="12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47FEACEE-25B4-4A2D-B147-27296E36371D}" type="slidenum">
              <a:rPr lang="es-ES" altLang="zh-CN" noProof="0" smtClean="0"/>
              <a:pPr rtl="0"/>
              <a:t>‹Nº›</a:t>
            </a:fld>
            <a:endParaRPr lang="es-ES" altLang="zh-CN" noProof="0" dirty="0"/>
          </a:p>
        </p:txBody>
      </p:sp>
      <p:sp>
        <p:nvSpPr>
          <p:cNvPr id="6" name="Marcador de texto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s-ES"/>
            </a:def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ítulo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s-ES" sz="12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es-ES" noProof="0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4400" b="1" kern="1200">
          <a:solidFill>
            <a:schemeClr val="bg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4994243" cy="2057441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Visualización</a:t>
            </a:r>
            <a:br>
              <a:rPr lang="es-ES" dirty="0"/>
            </a:br>
            <a:r>
              <a:rPr lang="es-ES" dirty="0" err="1"/>
              <a:t>Intro</a:t>
            </a:r>
            <a:r>
              <a:rPr lang="es-ES" dirty="0"/>
              <a:t> a ggplot2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601365" y="4172084"/>
            <a:ext cx="3938823" cy="760288"/>
          </a:xfrm>
        </p:spPr>
        <p:txBody>
          <a:bodyPr rtlCol="0"/>
          <a:lstStyle>
            <a:defPPr>
              <a:defRPr lang="es-ES"/>
            </a:defPPr>
          </a:lstStyle>
          <a:p>
            <a:pPr rtl="0">
              <a:spcBef>
                <a:spcPts val="0"/>
              </a:spcBef>
            </a:pPr>
            <a:r>
              <a:rPr lang="es-ES" sz="1400" dirty="0"/>
              <a:t>Ricardo Ahumada Oliva</a:t>
            </a:r>
          </a:p>
          <a:p>
            <a:pPr rtl="0">
              <a:spcBef>
                <a:spcPts val="0"/>
              </a:spcBef>
            </a:pPr>
            <a:r>
              <a:rPr lang="es-ES" sz="1400" dirty="0"/>
              <a:t>Unidad de Planificación Sanitaria y ED. </a:t>
            </a:r>
          </a:p>
          <a:p>
            <a:pPr rtl="0">
              <a:spcBef>
                <a:spcPts val="0"/>
              </a:spcBef>
            </a:pPr>
            <a:r>
              <a:rPr lang="es-ES" sz="1400" dirty="0"/>
              <a:t>Departamento de Gestión de Redes - DSSMS</a:t>
            </a:r>
          </a:p>
        </p:txBody>
      </p:sp>
      <p:pic>
        <p:nvPicPr>
          <p:cNvPr id="30" name="Marcador de posición de imagen 29" descr="Personas en una oficina hablando sobre el trabajo con un portátil&#10;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75" r="2475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Forma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Forma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8" name="Título 6">
            <a:extLst>
              <a:ext uri="{FF2B5EF4-FFF2-40B4-BE49-F238E27FC236}">
                <a16:creationId xmlns:a16="http://schemas.microsoft.com/office/drawing/2014/main" id="{7CC8D87E-4BAA-4F8A-B565-50B120600023}"/>
              </a:ext>
            </a:extLst>
          </p:cNvPr>
          <p:cNvSpPr txBox="1">
            <a:spLocks/>
          </p:cNvSpPr>
          <p:nvPr/>
        </p:nvSpPr>
        <p:spPr>
          <a:xfrm>
            <a:off x="1428556" y="1583603"/>
            <a:ext cx="4284439" cy="4033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s-ES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4400" b="1" kern="120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s-CL" sz="2000" dirty="0"/>
              <a:t>Sesión 2:</a:t>
            </a:r>
          </a:p>
        </p:txBody>
      </p:sp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11ED1B-0E01-491C-90D2-6454E055204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CB05484-CCA3-4D36-A53C-87291F14D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025" y="5725581"/>
            <a:ext cx="853150" cy="984678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EE99C1A9-DF5C-AB5C-4920-27C624F19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3683518"/>
              </p:ext>
            </p:extLst>
          </p:nvPr>
        </p:nvGraphicFramePr>
        <p:xfrm>
          <a:off x="979735" y="274955"/>
          <a:ext cx="10232529" cy="5476956"/>
        </p:xfrm>
        <a:graphic>
          <a:graphicData uri="http://schemas.openxmlformats.org/drawingml/2006/table">
            <a:tbl>
              <a:tblPr>
                <a:tableStyleId>{D03447BB-5D67-496B-8E87-E561075AD55C}</a:tableStyleId>
              </a:tblPr>
              <a:tblGrid>
                <a:gridCol w="1598055">
                  <a:extLst>
                    <a:ext uri="{9D8B030D-6E8A-4147-A177-3AD203B41FA5}">
                      <a16:colId xmlns:a16="http://schemas.microsoft.com/office/drawing/2014/main" val="32978388"/>
                    </a:ext>
                  </a:extLst>
                </a:gridCol>
                <a:gridCol w="8634474">
                  <a:extLst>
                    <a:ext uri="{9D8B030D-6E8A-4147-A177-3AD203B41FA5}">
                      <a16:colId xmlns:a16="http://schemas.microsoft.com/office/drawing/2014/main" val="3559746811"/>
                    </a:ext>
                  </a:extLst>
                </a:gridCol>
              </a:tblGrid>
              <a:tr h="167359">
                <a:tc>
                  <a:txBody>
                    <a:bodyPr/>
                    <a:lstStyle/>
                    <a:p>
                      <a:r>
                        <a:rPr lang="es-CL" sz="1600" dirty="0" err="1">
                          <a:solidFill>
                            <a:schemeClr val="bg1"/>
                          </a:solidFill>
                        </a:rPr>
                        <a:t>Element</a:t>
                      </a:r>
                      <a:endParaRPr lang="es-CL" sz="1600" dirty="0">
                        <a:solidFill>
                          <a:schemeClr val="bg1"/>
                        </a:solidFill>
                      </a:endParaRPr>
                    </a:p>
                  </a:txBody>
                  <a:tcPr marL="41840" marR="41840" marT="20920" marB="20920" anchor="ctr"/>
                </a:tc>
                <a:tc>
                  <a:txBody>
                    <a:bodyPr/>
                    <a:lstStyle/>
                    <a:p>
                      <a:r>
                        <a:rPr lang="es-CL" sz="1600" dirty="0" err="1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es-CL" sz="1600" dirty="0">
                        <a:solidFill>
                          <a:schemeClr val="bg1"/>
                        </a:solidFill>
                      </a:endParaRPr>
                    </a:p>
                  </a:txBody>
                  <a:tcPr marL="41840" marR="41840" marT="20920" marB="20920" anchor="ctr"/>
                </a:tc>
                <a:extLst>
                  <a:ext uri="{0D108BD9-81ED-4DB2-BD59-A6C34878D82A}">
                    <a16:rowId xmlns:a16="http://schemas.microsoft.com/office/drawing/2014/main" val="969998821"/>
                  </a:ext>
                </a:extLst>
              </a:tr>
              <a:tr h="418398">
                <a:tc>
                  <a:txBody>
                    <a:bodyPr/>
                    <a:lstStyle/>
                    <a:p>
                      <a:r>
                        <a:rPr lang="es-CL" sz="1600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marL="41840" marR="41840" marT="20920" marB="20920" anchor="ctr"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This is the dataset being plotted containing the variables to be plotted on the graph. </a:t>
                      </a:r>
                    </a:p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This is an essential element.</a:t>
                      </a:r>
                    </a:p>
                  </a:txBody>
                  <a:tcPr marL="41840" marR="41840" marT="20920" marB="20920" anchor="ctr"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16900"/>
                  </a:ext>
                </a:extLst>
              </a:tr>
              <a:tr h="794956">
                <a:tc>
                  <a:txBody>
                    <a:bodyPr/>
                    <a:lstStyle/>
                    <a:p>
                      <a:r>
                        <a:rPr lang="es-CL" sz="1600" dirty="0" err="1">
                          <a:solidFill>
                            <a:schemeClr val="bg1"/>
                          </a:solidFill>
                        </a:rPr>
                        <a:t>Aesthetics</a:t>
                      </a:r>
                      <a:endParaRPr lang="es-CL" sz="1600" dirty="0">
                        <a:solidFill>
                          <a:schemeClr val="bg1"/>
                        </a:solidFill>
                      </a:endParaRPr>
                    </a:p>
                  </a:txBody>
                  <a:tcPr marL="41840" marR="41840" marT="20920" marB="20920"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Aesthetics refers to the scales on which we map our data. For example, we will map one variable to the x-axis, and another to y-axis. We may use to differentiate different attributes by color. Some common aesthetics to consider are axis, shape, size and color. This is an essential element.</a:t>
                      </a:r>
                    </a:p>
                  </a:txBody>
                  <a:tcPr marL="41840" marR="41840" marT="20920" marB="20920"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343707"/>
                  </a:ext>
                </a:extLst>
              </a:tr>
              <a:tr h="418398">
                <a:tc>
                  <a:txBody>
                    <a:bodyPr/>
                    <a:lstStyle/>
                    <a:p>
                      <a:r>
                        <a:rPr lang="es-CL" sz="1600" dirty="0" err="1">
                          <a:solidFill>
                            <a:schemeClr val="bg1"/>
                          </a:solidFill>
                        </a:rPr>
                        <a:t>Geometries</a:t>
                      </a:r>
                      <a:endParaRPr lang="es-CL" sz="1600" dirty="0">
                        <a:solidFill>
                          <a:schemeClr val="bg1"/>
                        </a:solidFill>
                      </a:endParaRPr>
                    </a:p>
                  </a:txBody>
                  <a:tcPr marL="41840" marR="41840" marT="20920" marB="209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bg1"/>
                          </a:solidFill>
                        </a:rPr>
                        <a:t>Geom</a:t>
                      </a: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 refers to the actual visual elements used for the data in the plot, such as points, lines, and bars. This is an essential element.</a:t>
                      </a:r>
                    </a:p>
                  </a:txBody>
                  <a:tcPr marL="41840" marR="41840" marT="20920" marB="2092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56626"/>
                  </a:ext>
                </a:extLst>
              </a:tr>
              <a:tr h="920475">
                <a:tc>
                  <a:txBody>
                    <a:bodyPr/>
                    <a:lstStyle/>
                    <a:p>
                      <a:r>
                        <a:rPr lang="es-CL" sz="1600" dirty="0" err="1">
                          <a:solidFill>
                            <a:schemeClr val="bg1"/>
                          </a:solidFill>
                        </a:rPr>
                        <a:t>Facets</a:t>
                      </a:r>
                      <a:endParaRPr lang="es-CL" sz="1600" dirty="0">
                        <a:solidFill>
                          <a:schemeClr val="bg1"/>
                        </a:solidFill>
                      </a:endParaRPr>
                    </a:p>
                  </a:txBody>
                  <a:tcPr marL="41840" marR="41840" marT="20920" marB="20920" anchor="ctr">
                    <a:solidFill>
                      <a:schemeClr val="accent6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Faceting refers to splitting the data into multiple subsets and then displaying plots for the specific subsets in a panel. Such plots are also called small-multiple plots. The facet approach partitions a plot into a matrix of panels. Each panel shows a different subset of the data.</a:t>
                      </a:r>
                    </a:p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This is an optional element.</a:t>
                      </a:r>
                    </a:p>
                  </a:txBody>
                  <a:tcPr marL="41840" marR="41840" marT="20920" marB="20920" anchor="ctr">
                    <a:solidFill>
                      <a:schemeClr val="accent6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200569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r>
                        <a:rPr lang="es-CL" sz="1600" dirty="0" err="1">
                          <a:solidFill>
                            <a:schemeClr val="bg1"/>
                          </a:solidFill>
                        </a:rPr>
                        <a:t>Statistics</a:t>
                      </a:r>
                      <a:endParaRPr lang="es-CL" sz="1600" dirty="0">
                        <a:solidFill>
                          <a:schemeClr val="bg1"/>
                        </a:solidFill>
                      </a:endParaRPr>
                    </a:p>
                  </a:txBody>
                  <a:tcPr marL="41840" marR="41840" marT="20920" marB="2092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This refers to representing statistical information about the data, such as mean and variance, to help in understanding the data.</a:t>
                      </a:r>
                    </a:p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This is an optional element.</a:t>
                      </a:r>
                    </a:p>
                  </a:txBody>
                  <a:tcPr marL="41840" marR="41840" marT="20920" marB="20920"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125169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r>
                        <a:rPr lang="es-CL" sz="1600" dirty="0" err="1">
                          <a:solidFill>
                            <a:schemeClr val="bg1"/>
                          </a:solidFill>
                        </a:rPr>
                        <a:t>Coordinates</a:t>
                      </a:r>
                      <a:endParaRPr lang="es-CL" sz="1600" dirty="0">
                        <a:solidFill>
                          <a:schemeClr val="bg1"/>
                        </a:solidFill>
                      </a:endParaRPr>
                    </a:p>
                  </a:txBody>
                  <a:tcPr marL="41840" marR="41840" marT="20920" marB="2092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This refers to the space on which the data is plotted (E.g., Cartesian coordinates). Most popular graphs such as line and bar charts are drawn using Cartesian coordinates.</a:t>
                      </a:r>
                    </a:p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This is an optional element.</a:t>
                      </a:r>
                    </a:p>
                  </a:txBody>
                  <a:tcPr marL="41840" marR="41840" marT="20920" marB="20920"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7384683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r>
                        <a:rPr lang="es-CL" sz="1600" dirty="0" err="1">
                          <a:solidFill>
                            <a:schemeClr val="bg1"/>
                          </a:solidFill>
                        </a:rPr>
                        <a:t>Themes</a:t>
                      </a:r>
                      <a:endParaRPr lang="es-CL" sz="1600" dirty="0">
                        <a:solidFill>
                          <a:schemeClr val="bg1"/>
                        </a:solidFill>
                      </a:endParaRPr>
                    </a:p>
                  </a:txBody>
                  <a:tcPr marL="41840" marR="41840" marT="20920" marB="2092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Themes are used to change the appearance of non-data elements. Themes enable you to design with a particular visual identity using fonts, </a:t>
                      </a:r>
                      <a:r>
                        <a:rPr lang="en-US" sz="1600" dirty="0" err="1">
                          <a:solidFill>
                            <a:schemeClr val="bg1"/>
                          </a:solidFill>
                        </a:rPr>
                        <a:t>colours</a:t>
                      </a: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 and other design elements. </a:t>
                      </a:r>
                    </a:p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This is an optional element.</a:t>
                      </a:r>
                    </a:p>
                  </a:txBody>
                  <a:tcPr marL="41840" marR="41840" marT="20920" marB="2092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469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643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11ED1B-0E01-491C-90D2-6454E055204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CB05484-CCA3-4D36-A53C-87291F14D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025" y="5725581"/>
            <a:ext cx="853150" cy="984678"/>
          </a:xfrm>
          <a:prstGeom prst="rect">
            <a:avLst/>
          </a:prstGeom>
        </p:spPr>
      </p:pic>
      <p:sp>
        <p:nvSpPr>
          <p:cNvPr id="3" name="Título 7">
            <a:extLst>
              <a:ext uri="{FF2B5EF4-FFF2-40B4-BE49-F238E27FC236}">
                <a16:creationId xmlns:a16="http://schemas.microsoft.com/office/drawing/2014/main" id="{079D7895-B13F-63CF-E420-39012AFB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941" y="544558"/>
            <a:ext cx="10889796" cy="1418998"/>
          </a:xfrm>
        </p:spPr>
        <p:txBody>
          <a:bodyPr/>
          <a:lstStyle/>
          <a:p>
            <a:r>
              <a:rPr lang="es-MX" sz="3200" dirty="0"/>
              <a:t>“Gramática de los gráficos” en ggplot2</a:t>
            </a:r>
            <a:br>
              <a:rPr lang="es-MX" sz="3200" dirty="0"/>
            </a:br>
            <a:endParaRPr lang="es-CL" sz="3200" dirty="0"/>
          </a:p>
        </p:txBody>
      </p:sp>
      <p:pic>
        <p:nvPicPr>
          <p:cNvPr id="8" name="Imagen 7" descr="Texto&#10;&#10;Descripción generada automáticamente con confianza media">
            <a:extLst>
              <a:ext uri="{FF2B5EF4-FFF2-40B4-BE49-F238E27FC236}">
                <a16:creationId xmlns:a16="http://schemas.microsoft.com/office/drawing/2014/main" id="{DE3FF39A-9362-83D3-B421-FFC2EDA01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1190" y="1344877"/>
            <a:ext cx="5909619" cy="472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13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11ED1B-0E01-491C-90D2-6454E055204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CB05484-CCA3-4D36-A53C-87291F14D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025" y="5725581"/>
            <a:ext cx="853150" cy="984678"/>
          </a:xfrm>
          <a:prstGeom prst="rect">
            <a:avLst/>
          </a:prstGeom>
        </p:spPr>
      </p:pic>
      <p:sp>
        <p:nvSpPr>
          <p:cNvPr id="3" name="Título 7">
            <a:extLst>
              <a:ext uri="{FF2B5EF4-FFF2-40B4-BE49-F238E27FC236}">
                <a16:creationId xmlns:a16="http://schemas.microsoft.com/office/drawing/2014/main" id="{079D7895-B13F-63CF-E420-39012AFB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941" y="544558"/>
            <a:ext cx="10889796" cy="1418998"/>
          </a:xfrm>
        </p:spPr>
        <p:txBody>
          <a:bodyPr/>
          <a:lstStyle/>
          <a:p>
            <a:r>
              <a:rPr lang="es-MX" sz="3200" dirty="0"/>
              <a:t>“Gramática de los gráficos” en ggplot2</a:t>
            </a:r>
            <a:br>
              <a:rPr lang="es-MX" sz="3200" dirty="0"/>
            </a:br>
            <a:endParaRPr lang="es-CL" sz="3200" dirty="0"/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EE5EE415-B3D6-1F79-8958-08ACDFA85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021" y="1963556"/>
            <a:ext cx="6445957" cy="291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80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11ED1B-0E01-491C-90D2-6454E055204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CB05484-CCA3-4D36-A53C-87291F14D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025" y="5725581"/>
            <a:ext cx="853150" cy="984678"/>
          </a:xfrm>
          <a:prstGeom prst="rect">
            <a:avLst/>
          </a:prstGeom>
        </p:spPr>
      </p:pic>
      <p:sp>
        <p:nvSpPr>
          <p:cNvPr id="3" name="Título 7">
            <a:extLst>
              <a:ext uri="{FF2B5EF4-FFF2-40B4-BE49-F238E27FC236}">
                <a16:creationId xmlns:a16="http://schemas.microsoft.com/office/drawing/2014/main" id="{079D7895-B13F-63CF-E420-39012AFB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54390"/>
            <a:ext cx="10889796" cy="1418998"/>
          </a:xfrm>
        </p:spPr>
        <p:txBody>
          <a:bodyPr/>
          <a:lstStyle/>
          <a:p>
            <a:r>
              <a:rPr lang="es-MX" sz="2800" dirty="0" err="1"/>
              <a:t>Cheat</a:t>
            </a:r>
            <a:r>
              <a:rPr lang="es-MX" sz="2800" dirty="0"/>
              <a:t> </a:t>
            </a:r>
            <a:r>
              <a:rPr lang="es-MX" sz="2800" dirty="0" err="1"/>
              <a:t>sheets</a:t>
            </a:r>
            <a:br>
              <a:rPr lang="es-MX" sz="2800" dirty="0"/>
            </a:br>
            <a:br>
              <a:rPr lang="es-MX" sz="2800" dirty="0"/>
            </a:br>
            <a:endParaRPr lang="es-CL" sz="28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59C9B6E-416D-3ACE-6956-6ABCC305B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9043" y="1446270"/>
            <a:ext cx="5693914" cy="438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962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191BEE-228A-44EB-B3E1-B146E5FDC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Gracias</a:t>
            </a:r>
            <a:endParaRPr lang="es-CL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695F1A8-6A6B-4097-9CB6-BDBAA4CDEA2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</p:spTree>
    <p:extLst>
      <p:ext uri="{BB962C8B-B14F-4D97-AF65-F5344CB8AC3E}">
        <p14:creationId xmlns:p14="http://schemas.microsoft.com/office/powerpoint/2010/main" val="3480305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839" y="2831091"/>
            <a:ext cx="3572686" cy="132556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 err="1"/>
              <a:t>Recap</a:t>
            </a:r>
            <a:endParaRPr lang="es-ES" dirty="0"/>
          </a:p>
        </p:txBody>
      </p:sp>
      <p:sp>
        <p:nvSpPr>
          <p:cNvPr id="18" name="Marcador de pie de página 17">
            <a:extLst>
              <a:ext uri="{FF2B5EF4-FFF2-40B4-BE49-F238E27FC236}">
                <a16:creationId xmlns:a16="http://schemas.microsoft.com/office/drawing/2014/main" id="{59AC624B-4FD9-E308-F182-08902D49A82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>
          <a:xfrm>
            <a:off x="484632" y="6217920"/>
            <a:ext cx="4114800" cy="365125"/>
          </a:xfrm>
        </p:spPr>
        <p:txBody>
          <a:bodyPr rtlCol="0"/>
          <a:lstStyle>
            <a:defPPr>
              <a:defRPr lang="es-ES"/>
            </a:defPPr>
          </a:lstStyle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12" name="Marcador de posición de imagen 11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l="21575" r="21575"/>
          <a:stretch/>
        </p:blipFill>
        <p:spPr>
          <a:xfrm>
            <a:off x="5745001" y="6545"/>
            <a:ext cx="6446999" cy="6858000"/>
          </a:xfrm>
        </p:spPr>
      </p:pic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Marcador de número de diapositiva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rtlCol="0" anchor="ctr"/>
          <a:lstStyle>
            <a:defPPr>
              <a:defRPr lang="es-ES"/>
            </a:defPPr>
            <a:lvl1pPr marL="0" algn="ctr" defTabSz="914400" rtl="0" eaLnBrk="1" latinLnBrk="0" hangingPunct="1">
              <a:defRPr lang="es-ES"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fld id="{47FEACEE-25B4-4A2D-B147-27296E36371D}" type="slidenum">
              <a:rPr kumimoji="0" lang="es-E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es-ES"/>
              </a:pPr>
              <a:t>2</a:t>
            </a:fld>
            <a:endParaRPr kumimoji="0" lang="es-E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47129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360D74E4-1172-440D-A121-A43A8278D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Recap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11ED1B-0E01-491C-90D2-6454E055204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7AD489C9-F00B-4B7E-B23B-5BB243DD9D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</a:blip>
          <a:srcRect t="25667" b="24460"/>
          <a:stretch/>
        </p:blipFill>
        <p:spPr>
          <a:xfrm>
            <a:off x="1779089" y="2236838"/>
            <a:ext cx="8495035" cy="238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277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550" y="1929296"/>
            <a:ext cx="4114799" cy="3012497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Librerías para análisis de datos</a:t>
            </a:r>
          </a:p>
        </p:txBody>
      </p:sp>
      <p:sp>
        <p:nvSpPr>
          <p:cNvPr id="18" name="Marcador de pie de página 17">
            <a:extLst>
              <a:ext uri="{FF2B5EF4-FFF2-40B4-BE49-F238E27FC236}">
                <a16:creationId xmlns:a16="http://schemas.microsoft.com/office/drawing/2014/main" id="{59AC624B-4FD9-E308-F182-08902D49A82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>
          <a:xfrm>
            <a:off x="484632" y="6217920"/>
            <a:ext cx="4114800" cy="365125"/>
          </a:xfrm>
        </p:spPr>
        <p:txBody>
          <a:bodyPr rtlCol="0"/>
          <a:lstStyle>
            <a:defPPr>
              <a:defRPr lang="es-ES"/>
            </a:defPPr>
          </a:lstStyle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12" name="Marcador de posición de imagen 11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l="21575" r="21575"/>
          <a:stretch/>
        </p:blipFill>
        <p:spPr>
          <a:xfrm>
            <a:off x="5745001" y="6545"/>
            <a:ext cx="6446999" cy="6858000"/>
          </a:xfrm>
        </p:spPr>
      </p:pic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Marcador de número de diapositiva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rtlCol="0" anchor="ctr"/>
          <a:lstStyle>
            <a:defPPr>
              <a:defRPr lang="es-ES"/>
            </a:defPPr>
            <a:lvl1pPr marL="0" algn="ctr" defTabSz="914400" rtl="0" eaLnBrk="1" latinLnBrk="0" hangingPunct="1">
              <a:defRPr lang="es-ES"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fld id="{47FEACEE-25B4-4A2D-B147-27296E36371D}" type="slidenum">
              <a:rPr kumimoji="0" lang="es-E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es-ES"/>
              </a:pPr>
              <a:t>4</a:t>
            </a:fld>
            <a:endParaRPr kumimoji="0" lang="es-E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82429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11ED1B-0E01-491C-90D2-6454E055204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4B66F03-3597-49A1-8092-6BA0DA49F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844896"/>
            <a:ext cx="4114800" cy="4749166"/>
          </a:xfrm>
          <a:prstGeom prst="rect">
            <a:avLst/>
          </a:prstGeom>
          <a:effectLst>
            <a:outerShdw blurRad="1270000" dir="10800000" sx="110000" sy="110000" algn="ctr" rotWithShape="0">
              <a:schemeClr val="bg1">
                <a:alpha val="6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1640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11ED1B-0E01-491C-90D2-6454E055204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A1F6827-C38E-453B-B74C-99C52A40D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17" y="1449677"/>
            <a:ext cx="849895" cy="98092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8F49B094-C5A4-4EBF-9D7B-08F0C4600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17" y="3596722"/>
            <a:ext cx="849894" cy="980920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2A8ED8DF-CAB9-46AB-861E-62E3A093F299}"/>
              </a:ext>
            </a:extLst>
          </p:cNvPr>
          <p:cNvSpPr txBox="1"/>
          <p:nvPr/>
        </p:nvSpPr>
        <p:spPr>
          <a:xfrm>
            <a:off x="1480357" y="1755471"/>
            <a:ext cx="22880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https://</a:t>
            </a:r>
            <a:r>
              <a:rPr lang="es-CL" sz="1200" b="1" dirty="0">
                <a:solidFill>
                  <a:schemeClr val="bg1"/>
                </a:solidFill>
              </a:rPr>
              <a:t>dplyr</a:t>
            </a:r>
            <a:r>
              <a:rPr lang="es-CL" sz="1200" dirty="0">
                <a:solidFill>
                  <a:schemeClr val="bg1"/>
                </a:solidFill>
              </a:rPr>
              <a:t>.tidyverse.org/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02265CD-E9A7-44E8-A271-E1B4C1971BA1}"/>
              </a:ext>
            </a:extLst>
          </p:cNvPr>
          <p:cNvSpPr txBox="1"/>
          <p:nvPr/>
        </p:nvSpPr>
        <p:spPr>
          <a:xfrm>
            <a:off x="1480358" y="3902516"/>
            <a:ext cx="204235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https://</a:t>
            </a:r>
            <a:r>
              <a:rPr lang="es-CL" sz="1200" b="1" dirty="0">
                <a:solidFill>
                  <a:schemeClr val="bg1"/>
                </a:solidFill>
              </a:rPr>
              <a:t>readr</a:t>
            </a:r>
            <a:r>
              <a:rPr lang="es-CL" sz="1200" dirty="0">
                <a:solidFill>
                  <a:schemeClr val="bg1"/>
                </a:solidFill>
              </a:rPr>
              <a:t>.tidyverse.org/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3C80E897-FDF1-4C03-AA8A-FD500C77E0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019" b="28851"/>
          <a:stretch/>
        </p:blipFill>
        <p:spPr>
          <a:xfrm>
            <a:off x="4428760" y="596661"/>
            <a:ext cx="2663947" cy="505283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08789DAF-32CF-4B4E-84A5-73B0618542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916" y="4669891"/>
            <a:ext cx="849895" cy="980920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6EAB8F21-46E9-44C1-9823-35B9AEDE59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4256" y="1455470"/>
            <a:ext cx="849894" cy="980919"/>
          </a:xfrm>
          <a:prstGeom prst="rect">
            <a:avLst/>
          </a:prstGeom>
        </p:spPr>
      </p:pic>
      <p:pic>
        <p:nvPicPr>
          <p:cNvPr id="28" name="Gráfico 27">
            <a:extLst>
              <a:ext uri="{FF2B5EF4-FFF2-40B4-BE49-F238E27FC236}">
                <a16:creationId xmlns:a16="http://schemas.microsoft.com/office/drawing/2014/main" id="{C7DFD81B-25E6-4051-85DC-6AC82B5E9C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34445" y="2521199"/>
            <a:ext cx="849894" cy="985183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79CB1EE2-8FC4-4121-B310-F0DCBD7745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34445" y="3598973"/>
            <a:ext cx="849894" cy="984460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278F6E01-D985-4813-99BD-A772B084D62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38073" y="4675682"/>
            <a:ext cx="849894" cy="980919"/>
          </a:xfrm>
          <a:prstGeom prst="rect">
            <a:avLst/>
          </a:prstGeom>
        </p:spPr>
      </p:pic>
      <p:pic>
        <p:nvPicPr>
          <p:cNvPr id="34" name="Imagen 33">
            <a:extLst>
              <a:ext uri="{FF2B5EF4-FFF2-40B4-BE49-F238E27FC236}">
                <a16:creationId xmlns:a16="http://schemas.microsoft.com/office/drawing/2014/main" id="{08037D0A-9B76-4048-86E2-E18D58F5798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36580" y="1449677"/>
            <a:ext cx="853588" cy="985183"/>
          </a:xfrm>
          <a:prstGeom prst="rect">
            <a:avLst/>
          </a:prstGeom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B27A2DA9-DC01-420F-89AC-028F3D4F4A1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38427" y="2515408"/>
            <a:ext cx="849895" cy="984462"/>
          </a:xfrm>
          <a:prstGeom prst="rect">
            <a:avLst/>
          </a:prstGeom>
        </p:spPr>
      </p:pic>
      <p:sp>
        <p:nvSpPr>
          <p:cNvPr id="38" name="CuadroTexto 37">
            <a:extLst>
              <a:ext uri="{FF2B5EF4-FFF2-40B4-BE49-F238E27FC236}">
                <a16:creationId xmlns:a16="http://schemas.microsoft.com/office/drawing/2014/main" id="{9E969EDB-7E3E-4139-8AC1-BC81FBFFC867}"/>
              </a:ext>
            </a:extLst>
          </p:cNvPr>
          <p:cNvSpPr txBox="1"/>
          <p:nvPr/>
        </p:nvSpPr>
        <p:spPr>
          <a:xfrm>
            <a:off x="1480357" y="4971256"/>
            <a:ext cx="204235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https://</a:t>
            </a:r>
            <a:r>
              <a:rPr lang="es-CL" sz="1200" b="1" dirty="0">
                <a:solidFill>
                  <a:schemeClr val="bg1"/>
                </a:solidFill>
              </a:rPr>
              <a:t>tidyr</a:t>
            </a:r>
            <a:r>
              <a:rPr lang="es-CL" sz="1200" dirty="0">
                <a:solidFill>
                  <a:schemeClr val="bg1"/>
                </a:solidFill>
              </a:rPr>
              <a:t>.tidyverse.org/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99BF3E74-C1C7-4841-9DE1-9988EB8BB426}"/>
              </a:ext>
            </a:extLst>
          </p:cNvPr>
          <p:cNvSpPr txBox="1"/>
          <p:nvPr/>
        </p:nvSpPr>
        <p:spPr>
          <a:xfrm>
            <a:off x="5222199" y="1725132"/>
            <a:ext cx="254184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https://</a:t>
            </a:r>
            <a:r>
              <a:rPr lang="es-CL" sz="1200" b="1" dirty="0">
                <a:solidFill>
                  <a:schemeClr val="bg1"/>
                </a:solidFill>
              </a:rPr>
              <a:t>purrr</a:t>
            </a:r>
            <a:r>
              <a:rPr lang="es-CL" sz="1200" dirty="0">
                <a:solidFill>
                  <a:schemeClr val="bg1"/>
                </a:solidFill>
              </a:rPr>
              <a:t>.tidyverse.org/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0A47611B-E800-4ECD-B21B-F4B6D0B65E8F}"/>
              </a:ext>
            </a:extLst>
          </p:cNvPr>
          <p:cNvSpPr txBox="1"/>
          <p:nvPr/>
        </p:nvSpPr>
        <p:spPr>
          <a:xfrm>
            <a:off x="5222199" y="2791774"/>
            <a:ext cx="25902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https://</a:t>
            </a:r>
            <a:r>
              <a:rPr lang="es-CL" sz="1200" b="1" dirty="0">
                <a:solidFill>
                  <a:schemeClr val="bg1"/>
                </a:solidFill>
              </a:rPr>
              <a:t>tibble</a:t>
            </a:r>
            <a:r>
              <a:rPr lang="es-CL" sz="1200" dirty="0">
                <a:solidFill>
                  <a:schemeClr val="bg1"/>
                </a:solidFill>
              </a:rPr>
              <a:t>.tidyverse.org/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3DF65DA4-B974-4BA3-A979-2468F13F4F69}"/>
              </a:ext>
            </a:extLst>
          </p:cNvPr>
          <p:cNvSpPr txBox="1"/>
          <p:nvPr/>
        </p:nvSpPr>
        <p:spPr>
          <a:xfrm>
            <a:off x="5222199" y="3833639"/>
            <a:ext cx="261438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https://</a:t>
            </a:r>
            <a:r>
              <a:rPr lang="es-CL" sz="1200" b="1" dirty="0">
                <a:solidFill>
                  <a:schemeClr val="bg1"/>
                </a:solidFill>
              </a:rPr>
              <a:t>magrittr</a:t>
            </a:r>
            <a:r>
              <a:rPr lang="es-CL" sz="1200" dirty="0">
                <a:solidFill>
                  <a:schemeClr val="bg1"/>
                </a:solidFill>
              </a:rPr>
              <a:t>.tidyverse.org/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CAB8B88B-65B5-4267-A4F1-8670C3F2EA08}"/>
              </a:ext>
            </a:extLst>
          </p:cNvPr>
          <p:cNvSpPr txBox="1"/>
          <p:nvPr/>
        </p:nvSpPr>
        <p:spPr>
          <a:xfrm>
            <a:off x="5222199" y="5039081"/>
            <a:ext cx="262647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https://github.com/tidyverse/</a:t>
            </a:r>
            <a:r>
              <a:rPr lang="es-CL" sz="1200" b="1" dirty="0">
                <a:solidFill>
                  <a:schemeClr val="bg1"/>
                </a:solidFill>
              </a:rPr>
              <a:t>stringr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7BD659BD-84A1-42FD-88FB-A737E4AA9DE5}"/>
              </a:ext>
            </a:extLst>
          </p:cNvPr>
          <p:cNvSpPr txBox="1"/>
          <p:nvPr/>
        </p:nvSpPr>
        <p:spPr>
          <a:xfrm>
            <a:off x="8773125" y="1845611"/>
            <a:ext cx="264989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https://github.com/tidyverse/</a:t>
            </a:r>
            <a:r>
              <a:rPr lang="es-CL" sz="1200" b="1" dirty="0">
                <a:solidFill>
                  <a:schemeClr val="bg1"/>
                </a:solidFill>
              </a:rPr>
              <a:t>forcats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5178D32D-B8EE-4934-88C3-1F61B6B10C4C}"/>
              </a:ext>
            </a:extLst>
          </p:cNvPr>
          <p:cNvSpPr txBox="1"/>
          <p:nvPr/>
        </p:nvSpPr>
        <p:spPr>
          <a:xfrm>
            <a:off x="8788469" y="2923557"/>
            <a:ext cx="32522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https://github.com/tidyverse/</a:t>
            </a:r>
            <a:r>
              <a:rPr lang="es-CL" sz="1200" b="1" dirty="0">
                <a:solidFill>
                  <a:schemeClr val="bg1"/>
                </a:solidFill>
              </a:rPr>
              <a:t>lubridate</a:t>
            </a:r>
          </a:p>
        </p:txBody>
      </p:sp>
      <p:pic>
        <p:nvPicPr>
          <p:cNvPr id="54" name="Imagen 53">
            <a:extLst>
              <a:ext uri="{FF2B5EF4-FFF2-40B4-BE49-F238E27FC236}">
                <a16:creationId xmlns:a16="http://schemas.microsoft.com/office/drawing/2014/main" id="{CC64FED6-9040-4384-8E83-870518A2BB4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854973" y="3580418"/>
            <a:ext cx="849894" cy="980919"/>
          </a:xfrm>
          <a:prstGeom prst="rect">
            <a:avLst/>
          </a:prstGeom>
        </p:spPr>
      </p:pic>
      <p:sp>
        <p:nvSpPr>
          <p:cNvPr id="56" name="CuadroTexto 55">
            <a:extLst>
              <a:ext uri="{FF2B5EF4-FFF2-40B4-BE49-F238E27FC236}">
                <a16:creationId xmlns:a16="http://schemas.microsoft.com/office/drawing/2014/main" id="{C1B1F3C7-FCED-45AF-ADE3-4FDDD30D88FE}"/>
              </a:ext>
            </a:extLst>
          </p:cNvPr>
          <p:cNvSpPr txBox="1"/>
          <p:nvPr/>
        </p:nvSpPr>
        <p:spPr>
          <a:xfrm>
            <a:off x="8788469" y="5050410"/>
            <a:ext cx="279899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rtl="0">
              <a:defRPr lang="es-ES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s-CL" sz="1200" dirty="0"/>
              <a:t>https://</a:t>
            </a:r>
            <a:r>
              <a:rPr lang="es-CL" sz="1200" b="1" dirty="0"/>
              <a:t>googlesheets4</a:t>
            </a:r>
            <a:r>
              <a:rPr lang="es-CL" sz="1200" dirty="0"/>
              <a:t>.tidyverse.org/</a:t>
            </a:r>
          </a:p>
        </p:txBody>
      </p:sp>
      <p:pic>
        <p:nvPicPr>
          <p:cNvPr id="57" name="Imagen 56">
            <a:extLst>
              <a:ext uri="{FF2B5EF4-FFF2-40B4-BE49-F238E27FC236}">
                <a16:creationId xmlns:a16="http://schemas.microsoft.com/office/drawing/2014/main" id="{E24F567E-CC13-4871-8F21-43F08ED829B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62229" y="4675511"/>
            <a:ext cx="849895" cy="980921"/>
          </a:xfrm>
          <a:prstGeom prst="rect">
            <a:avLst/>
          </a:prstGeom>
        </p:spPr>
      </p:pic>
      <p:sp>
        <p:nvSpPr>
          <p:cNvPr id="59" name="CuadroTexto 58">
            <a:extLst>
              <a:ext uri="{FF2B5EF4-FFF2-40B4-BE49-F238E27FC236}">
                <a16:creationId xmlns:a16="http://schemas.microsoft.com/office/drawing/2014/main" id="{DBE5D4DB-CF6D-45D9-A79B-E9A74966522E}"/>
              </a:ext>
            </a:extLst>
          </p:cNvPr>
          <p:cNvSpPr txBox="1"/>
          <p:nvPr/>
        </p:nvSpPr>
        <p:spPr>
          <a:xfrm>
            <a:off x="8788469" y="3951646"/>
            <a:ext cx="61006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rtl="0">
              <a:defRPr lang="es-ES"/>
            </a:defPPr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s-CL" dirty="0"/>
              <a:t>https://</a:t>
            </a:r>
            <a:r>
              <a:rPr lang="es-CL" b="1" dirty="0"/>
              <a:t>readxl</a:t>
            </a:r>
            <a:r>
              <a:rPr lang="es-CL" dirty="0"/>
              <a:t>.tidyverse.org/</a:t>
            </a: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DBE9F45B-67B4-4C17-9A74-E8CCC810A101}"/>
              </a:ext>
            </a:extLst>
          </p:cNvPr>
          <p:cNvSpPr txBox="1"/>
          <p:nvPr/>
        </p:nvSpPr>
        <p:spPr>
          <a:xfrm>
            <a:off x="1639552" y="2887476"/>
            <a:ext cx="22880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rtl="0">
              <a:defRPr lang="es-ES"/>
            </a:defPPr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s-CL" dirty="0"/>
              <a:t>https://</a:t>
            </a:r>
            <a:r>
              <a:rPr lang="es-CL" b="1" dirty="0"/>
              <a:t>haven</a:t>
            </a:r>
            <a:r>
              <a:rPr lang="es-CL" dirty="0"/>
              <a:t>.tidyverse.org/</a:t>
            </a:r>
          </a:p>
        </p:txBody>
      </p:sp>
      <p:pic>
        <p:nvPicPr>
          <p:cNvPr id="65" name="Imagen 64">
            <a:extLst>
              <a:ext uri="{FF2B5EF4-FFF2-40B4-BE49-F238E27FC236}">
                <a16:creationId xmlns:a16="http://schemas.microsoft.com/office/drawing/2014/main" id="{1907BDAA-1C25-4B42-BAA6-94FC7911815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13916" y="2532603"/>
            <a:ext cx="853588" cy="98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424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8137" y="2853278"/>
            <a:ext cx="4447863" cy="132556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Visualización</a:t>
            </a:r>
          </a:p>
        </p:txBody>
      </p:sp>
      <p:sp>
        <p:nvSpPr>
          <p:cNvPr id="18" name="Marcador de pie de página 17">
            <a:extLst>
              <a:ext uri="{FF2B5EF4-FFF2-40B4-BE49-F238E27FC236}">
                <a16:creationId xmlns:a16="http://schemas.microsoft.com/office/drawing/2014/main" id="{59AC624B-4FD9-E308-F182-08902D49A82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>
          <a:xfrm>
            <a:off x="484632" y="6217920"/>
            <a:ext cx="4114800" cy="365125"/>
          </a:xfrm>
        </p:spPr>
        <p:txBody>
          <a:bodyPr rtlCol="0"/>
          <a:lstStyle>
            <a:defPPr>
              <a:defRPr lang="es-ES"/>
            </a:defPPr>
          </a:lstStyle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s-ES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endParaRPr kumimoji="0" lang="es-E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Marcador de número de diapositiva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rtlCol="0" anchor="ctr"/>
          <a:lstStyle>
            <a:defPPr>
              <a:defRPr lang="es-ES"/>
            </a:defPPr>
            <a:lvl1pPr marL="0" algn="ctr" defTabSz="914400" rtl="0" eaLnBrk="1" latinLnBrk="0" hangingPunct="1">
              <a:defRPr lang="es-ES"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s-ES"/>
            </a:pPr>
            <a:fld id="{47FEACEE-25B4-4A2D-B147-27296E36371D}" type="slidenum">
              <a:rPr kumimoji="0" lang="es-E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es-ES"/>
              </a:pPr>
              <a:t>7</a:t>
            </a:fld>
            <a:endParaRPr kumimoji="0" lang="es-E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4FC833D-7E8E-AD1C-9A12-6196576098F7}"/>
              </a:ext>
            </a:extLst>
          </p:cNvPr>
          <p:cNvSpPr txBox="1"/>
          <p:nvPr/>
        </p:nvSpPr>
        <p:spPr>
          <a:xfrm>
            <a:off x="6587720" y="5668944"/>
            <a:ext cx="52478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000" dirty="0">
                <a:solidFill>
                  <a:schemeClr val="bg1"/>
                </a:solidFill>
              </a:rPr>
              <a:t>https://</a:t>
            </a:r>
            <a:r>
              <a:rPr lang="es-CL" sz="2000" b="1" dirty="0">
                <a:solidFill>
                  <a:schemeClr val="bg1"/>
                </a:solidFill>
              </a:rPr>
              <a:t>ggplot2</a:t>
            </a:r>
            <a:r>
              <a:rPr lang="es-CL" sz="2000" dirty="0">
                <a:solidFill>
                  <a:schemeClr val="bg1"/>
                </a:solidFill>
              </a:rPr>
              <a:t>.tidyverse.org/</a:t>
            </a:r>
          </a:p>
        </p:txBody>
      </p:sp>
      <p:pic>
        <p:nvPicPr>
          <p:cNvPr id="16" name="Imagen 15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8B6AC0EF-5B49-7892-0320-1B511955D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1296" y="1738668"/>
            <a:ext cx="3079955" cy="355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11ED1B-0E01-491C-90D2-6454E055204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CB05484-CCA3-4D36-A53C-87291F14D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025" y="5725581"/>
            <a:ext cx="853150" cy="984678"/>
          </a:xfrm>
          <a:prstGeom prst="rect">
            <a:avLst/>
          </a:prstGeom>
        </p:spPr>
      </p:pic>
      <p:sp>
        <p:nvSpPr>
          <p:cNvPr id="3" name="Título 7">
            <a:extLst>
              <a:ext uri="{FF2B5EF4-FFF2-40B4-BE49-F238E27FC236}">
                <a16:creationId xmlns:a16="http://schemas.microsoft.com/office/drawing/2014/main" id="{079D7895-B13F-63CF-E420-39012AFB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941" y="544558"/>
            <a:ext cx="10889796" cy="1418998"/>
          </a:xfrm>
        </p:spPr>
        <p:txBody>
          <a:bodyPr/>
          <a:lstStyle/>
          <a:p>
            <a:r>
              <a:rPr lang="es-CL" dirty="0"/>
              <a:t>Pivotear los datos</a:t>
            </a:r>
          </a:p>
        </p:txBody>
      </p:sp>
      <p:pic>
        <p:nvPicPr>
          <p:cNvPr id="8" name="Imagen 7" descr="Tabla&#10;&#10;Descripción generada automáticamente">
            <a:extLst>
              <a:ext uri="{FF2B5EF4-FFF2-40B4-BE49-F238E27FC236}">
                <a16:creationId xmlns:a16="http://schemas.microsoft.com/office/drawing/2014/main" id="{4768C5EF-6E06-9EBD-497B-9C57D2A1A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270" y="1718871"/>
            <a:ext cx="7488968" cy="342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9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11ED1B-0E01-491C-90D2-6454E055204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s-CL" sz="1200" dirty="0"/>
              <a:t>Sesión 2: </a:t>
            </a:r>
            <a:r>
              <a:rPr lang="es-ES" dirty="0"/>
              <a:t>Importación y limpieza de datos</a:t>
            </a:r>
            <a:endParaRPr lang="es-CL" sz="12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CB05484-CCA3-4D36-A53C-87291F14D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025" y="5725581"/>
            <a:ext cx="853150" cy="984678"/>
          </a:xfrm>
          <a:prstGeom prst="rect">
            <a:avLst/>
          </a:prstGeom>
        </p:spPr>
      </p:pic>
      <p:sp>
        <p:nvSpPr>
          <p:cNvPr id="3" name="Título 7">
            <a:extLst>
              <a:ext uri="{FF2B5EF4-FFF2-40B4-BE49-F238E27FC236}">
                <a16:creationId xmlns:a16="http://schemas.microsoft.com/office/drawing/2014/main" id="{079D7895-B13F-63CF-E420-39012AFB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941" y="544558"/>
            <a:ext cx="10889796" cy="1418998"/>
          </a:xfrm>
        </p:spPr>
        <p:txBody>
          <a:bodyPr/>
          <a:lstStyle/>
          <a:p>
            <a:r>
              <a:rPr lang="es-MX" sz="3200" dirty="0"/>
              <a:t>“Gramática de los gráficos” en ggplot2</a:t>
            </a:r>
            <a:br>
              <a:rPr lang="es-MX" sz="3200" dirty="0"/>
            </a:br>
            <a:endParaRPr lang="es-CL" sz="3200" dirty="0"/>
          </a:p>
        </p:txBody>
      </p:sp>
      <p:pic>
        <p:nvPicPr>
          <p:cNvPr id="6" name="Imagen 5" descr="Gráfico, Gráfico de embudo&#10;&#10;Descripción generada automáticamente">
            <a:extLst>
              <a:ext uri="{FF2B5EF4-FFF2-40B4-BE49-F238E27FC236}">
                <a16:creationId xmlns:a16="http://schemas.microsoft.com/office/drawing/2014/main" id="{13EF2B3E-66DB-F006-5F2C-6959A10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81" y="1634457"/>
            <a:ext cx="8386916" cy="379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860247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568</Words>
  <Application>Microsoft Office PowerPoint</Application>
  <PresentationFormat>Panorámica</PresentationFormat>
  <Paragraphs>69</Paragraphs>
  <Slides>14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Abadi</vt:lpstr>
      <vt:lpstr>Arial</vt:lpstr>
      <vt:lpstr>Arial Black</vt:lpstr>
      <vt:lpstr>Calibri</vt:lpstr>
      <vt:lpstr>Posterama Text SemiBold</vt:lpstr>
      <vt:lpstr>Personalizar</vt:lpstr>
      <vt:lpstr>Visualización Intro a ggplot2</vt:lpstr>
      <vt:lpstr>Recap</vt:lpstr>
      <vt:lpstr>Recap</vt:lpstr>
      <vt:lpstr>Librerías para análisis de datos</vt:lpstr>
      <vt:lpstr>Presentación de PowerPoint</vt:lpstr>
      <vt:lpstr>Presentación de PowerPoint</vt:lpstr>
      <vt:lpstr>Visualización</vt:lpstr>
      <vt:lpstr>Pivotear los datos</vt:lpstr>
      <vt:lpstr>“Gramática de los gráficos” en ggplot2 </vt:lpstr>
      <vt:lpstr>Presentación de PowerPoint</vt:lpstr>
      <vt:lpstr>“Gramática de los gráficos” en ggplot2 </vt:lpstr>
      <vt:lpstr>“Gramática de los gráficos” en ggplot2 </vt:lpstr>
      <vt:lpstr>Cheat sheets  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2024-08-21T03:58:26Z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